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60" r:id="rId2"/>
    <p:sldId id="261" r:id="rId3"/>
    <p:sldId id="318" r:id="rId4"/>
    <p:sldId id="322" r:id="rId5"/>
    <p:sldId id="262" r:id="rId6"/>
    <p:sldId id="257" r:id="rId7"/>
    <p:sldId id="263" r:id="rId8"/>
    <p:sldId id="264" r:id="rId9"/>
    <p:sldId id="265" r:id="rId10"/>
    <p:sldId id="266" r:id="rId11"/>
    <p:sldId id="272" r:id="rId12"/>
    <p:sldId id="268" r:id="rId13"/>
    <p:sldId id="273" r:id="rId14"/>
    <p:sldId id="284" r:id="rId15"/>
    <p:sldId id="319" r:id="rId16"/>
    <p:sldId id="323" r:id="rId17"/>
    <p:sldId id="320" r:id="rId18"/>
    <p:sldId id="32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6632"/>
    <a:srgbClr val="008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0"/>
    <p:restoredTop sz="87379"/>
  </p:normalViewPr>
  <p:slideViewPr>
    <p:cSldViewPr snapToGrid="0" snapToObjects="1">
      <p:cViewPr>
        <p:scale>
          <a:sx n="117" d="100"/>
          <a:sy n="117" d="100"/>
        </p:scale>
        <p:origin x="-132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2E59C-762E-7F47-8550-8A97E41C166B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BC757-CCD6-3C42-A07B-69C6295D1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5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BC757-CCD6-3C42-A07B-69C6295D12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BC757-CCD6-3C42-A07B-69C6295D12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2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BC757-CCD6-3C42-A07B-69C6295D12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BC757-CCD6-3C42-A07B-69C6295D12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BC757-CCD6-3C42-A07B-69C6295D12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8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7AFD3-4D3B-4441-8C8E-8A436D675799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0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val 143"/>
          <p:cNvSpPr>
            <a:spLocks noChangeAspect="1" noChangeArrowheads="1"/>
          </p:cNvSpPr>
          <p:nvPr/>
        </p:nvSpPr>
        <p:spPr bwMode="auto">
          <a:xfrm>
            <a:off x="1157229" y="1734980"/>
            <a:ext cx="3456318" cy="3539092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45" name="Oval 144"/>
          <p:cNvSpPr>
            <a:spLocks noChangeAspect="1" noChangeArrowheads="1"/>
          </p:cNvSpPr>
          <p:nvPr/>
        </p:nvSpPr>
        <p:spPr bwMode="auto">
          <a:xfrm>
            <a:off x="1514849" y="2524743"/>
            <a:ext cx="2717768" cy="1315398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42" name="Oval 141"/>
          <p:cNvSpPr>
            <a:spLocks noChangeAspect="1" noChangeArrowheads="1"/>
          </p:cNvSpPr>
          <p:nvPr/>
        </p:nvSpPr>
        <p:spPr bwMode="auto">
          <a:xfrm>
            <a:off x="7491647" y="1727852"/>
            <a:ext cx="3456318" cy="3539092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43" name="Oval 142"/>
          <p:cNvSpPr>
            <a:spLocks noChangeAspect="1" noChangeArrowheads="1"/>
          </p:cNvSpPr>
          <p:nvPr/>
        </p:nvSpPr>
        <p:spPr bwMode="auto">
          <a:xfrm>
            <a:off x="7849267" y="2517615"/>
            <a:ext cx="2717768" cy="1315398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6" name="Line 4"/>
          <p:cNvSpPr>
            <a:spLocks noChangeAspect="1" noChangeShapeType="1"/>
          </p:cNvSpPr>
          <p:nvPr/>
        </p:nvSpPr>
        <p:spPr bwMode="auto">
          <a:xfrm>
            <a:off x="2047523" y="2976286"/>
            <a:ext cx="1525588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77" name="Line 5"/>
          <p:cNvSpPr>
            <a:spLocks noChangeAspect="1" noChangeShapeType="1"/>
          </p:cNvSpPr>
          <p:nvPr/>
        </p:nvSpPr>
        <p:spPr bwMode="auto">
          <a:xfrm flipH="1">
            <a:off x="2109436" y="3160436"/>
            <a:ext cx="140335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78" name="Line 6"/>
          <p:cNvSpPr>
            <a:spLocks noChangeShapeType="1"/>
          </p:cNvSpPr>
          <p:nvPr/>
        </p:nvSpPr>
        <p:spPr bwMode="auto">
          <a:xfrm>
            <a:off x="2109436" y="3465236"/>
            <a:ext cx="488950" cy="671512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79" name="Line 7"/>
          <p:cNvSpPr>
            <a:spLocks noChangeShapeType="1"/>
          </p:cNvSpPr>
          <p:nvPr/>
        </p:nvSpPr>
        <p:spPr bwMode="auto">
          <a:xfrm flipH="1" flipV="1">
            <a:off x="1987200" y="3587475"/>
            <a:ext cx="493713" cy="671513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80" name="Line 8"/>
          <p:cNvSpPr>
            <a:spLocks noChangeAspect="1" noChangeShapeType="1"/>
          </p:cNvSpPr>
          <p:nvPr/>
        </p:nvSpPr>
        <p:spPr bwMode="auto">
          <a:xfrm flipV="1">
            <a:off x="3098448" y="3525563"/>
            <a:ext cx="414338" cy="758825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81" name="Line 9"/>
          <p:cNvSpPr>
            <a:spLocks noChangeShapeType="1"/>
          </p:cNvSpPr>
          <p:nvPr/>
        </p:nvSpPr>
        <p:spPr bwMode="auto">
          <a:xfrm flipH="1">
            <a:off x="3238148" y="3647798"/>
            <a:ext cx="395288" cy="71913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82" name="Text Box 12"/>
          <p:cNvSpPr txBox="1">
            <a:spLocks noChangeAspect="1" noChangeArrowheads="1"/>
          </p:cNvSpPr>
          <p:nvPr/>
        </p:nvSpPr>
        <p:spPr bwMode="auto">
          <a:xfrm>
            <a:off x="-685800" y="2617961"/>
            <a:ext cx="2143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individual goal</a:t>
            </a:r>
          </a:p>
        </p:txBody>
      </p:sp>
      <p:sp>
        <p:nvSpPr>
          <p:cNvPr id="83" name="Text Box 13"/>
          <p:cNvSpPr txBox="1">
            <a:spLocks noChangeAspect="1" noChangeArrowheads="1"/>
          </p:cNvSpPr>
          <p:nvPr/>
        </p:nvSpPr>
        <p:spPr bwMode="auto">
          <a:xfrm>
            <a:off x="3744365" y="1487964"/>
            <a:ext cx="15899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group goal</a:t>
            </a:r>
          </a:p>
        </p:txBody>
      </p:sp>
      <p:sp>
        <p:nvSpPr>
          <p:cNvPr id="84" name="Text Box 16"/>
          <p:cNvSpPr txBox="1">
            <a:spLocks noChangeAspect="1" noChangeArrowheads="1"/>
          </p:cNvSpPr>
          <p:nvPr/>
        </p:nvSpPr>
        <p:spPr bwMode="auto">
          <a:xfrm>
            <a:off x="983926" y="1405873"/>
            <a:ext cx="2416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learning strategy</a:t>
            </a:r>
          </a:p>
        </p:txBody>
      </p:sp>
      <p:sp>
        <p:nvSpPr>
          <p:cNvPr id="85" name="Oval 17"/>
          <p:cNvSpPr>
            <a:spLocks noChangeAspect="1" noChangeArrowheads="1"/>
          </p:cNvSpPr>
          <p:nvPr/>
        </p:nvSpPr>
        <p:spPr bwMode="auto">
          <a:xfrm rot="316428">
            <a:off x="2719036" y="2793723"/>
            <a:ext cx="182562" cy="609600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cxnSp>
        <p:nvCxnSpPr>
          <p:cNvPr id="86" name="AutoShape 18"/>
          <p:cNvCxnSpPr>
            <a:cxnSpLocks noChangeAspect="1" noChangeShapeType="1"/>
            <a:stCxn id="89" idx="2"/>
            <a:endCxn id="82" idx="2"/>
          </p:cNvCxnSpPr>
          <p:nvPr/>
        </p:nvCxnSpPr>
        <p:spPr bwMode="auto">
          <a:xfrm rot="10800000">
            <a:off x="385844" y="3079626"/>
            <a:ext cx="1347355" cy="220512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Line 21"/>
          <p:cNvSpPr>
            <a:spLocks noChangeAspect="1" noChangeShapeType="1"/>
          </p:cNvSpPr>
          <p:nvPr/>
        </p:nvSpPr>
        <p:spPr bwMode="auto">
          <a:xfrm>
            <a:off x="2169761" y="1879325"/>
            <a:ext cx="304800" cy="1096963"/>
          </a:xfrm>
          <a:prstGeom prst="line">
            <a:avLst/>
          </a:prstGeom>
          <a:noFill/>
          <a:ln w="31750">
            <a:solidFill>
              <a:srgbClr val="5F5F5F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88" name="Line 23"/>
          <p:cNvSpPr>
            <a:spLocks noChangeAspect="1" noChangeShapeType="1"/>
          </p:cNvSpPr>
          <p:nvPr/>
        </p:nvSpPr>
        <p:spPr bwMode="auto">
          <a:xfrm flipH="1">
            <a:off x="3493736" y="1966413"/>
            <a:ext cx="487362" cy="6111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diamond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89" name="Oval 25"/>
          <p:cNvSpPr>
            <a:spLocks noChangeAspect="1" noChangeArrowheads="1"/>
          </p:cNvSpPr>
          <p:nvPr/>
        </p:nvSpPr>
        <p:spPr bwMode="auto">
          <a:xfrm>
            <a:off x="1733198" y="310805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A</a:t>
            </a:r>
            <a:endParaRPr kumimoji="1" lang="en-US" altLang="ja-JP" sz="2000" b="1" dirty="0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sp>
        <p:nvSpPr>
          <p:cNvPr id="90" name="Oval 26"/>
          <p:cNvSpPr>
            <a:spLocks noChangeAspect="1" noChangeArrowheads="1"/>
          </p:cNvSpPr>
          <p:nvPr/>
        </p:nvSpPr>
        <p:spPr bwMode="auto">
          <a:xfrm>
            <a:off x="2687286" y="4403448"/>
            <a:ext cx="373062" cy="382588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</a:rPr>
              <a:t>C</a:t>
            </a:r>
            <a:endParaRPr kumimoji="1" lang="en-US" altLang="ja-JP" sz="2000" b="1" dirty="0">
              <a:solidFill>
                <a:prstClr val="black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sp>
        <p:nvSpPr>
          <p:cNvPr id="91" name="Oval 27"/>
          <p:cNvSpPr>
            <a:spLocks noChangeAspect="1" noChangeArrowheads="1"/>
          </p:cNvSpPr>
          <p:nvPr/>
        </p:nvSpPr>
        <p:spPr bwMode="auto">
          <a:xfrm>
            <a:off x="3574698" y="3157261"/>
            <a:ext cx="374650" cy="374650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B</a:t>
            </a:r>
            <a:endParaRPr kumimoji="1" lang="en-US" altLang="ja-JP" sz="2000" b="1" dirty="0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grpSp>
        <p:nvGrpSpPr>
          <p:cNvPr id="92" name="Group 28"/>
          <p:cNvGrpSpPr>
            <a:grpSpLocks noChangeAspect="1"/>
          </p:cNvGrpSpPr>
          <p:nvPr/>
        </p:nvGrpSpPr>
        <p:grpSpPr bwMode="auto">
          <a:xfrm>
            <a:off x="1779238" y="2750861"/>
            <a:ext cx="282575" cy="468312"/>
            <a:chOff x="646" y="1412"/>
            <a:chExt cx="181" cy="299"/>
          </a:xfrm>
        </p:grpSpPr>
        <p:sp>
          <p:nvSpPr>
            <p:cNvPr id="93" name="Oval 29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94" name="AutoShape 30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95" name="Oval 31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grpSp>
        <p:nvGrpSpPr>
          <p:cNvPr id="96" name="Group 32"/>
          <p:cNvGrpSpPr>
            <a:grpSpLocks noChangeAspect="1"/>
          </p:cNvGrpSpPr>
          <p:nvPr/>
        </p:nvGrpSpPr>
        <p:grpSpPr bwMode="auto">
          <a:xfrm>
            <a:off x="3619150" y="2781025"/>
            <a:ext cx="284163" cy="468313"/>
            <a:chOff x="646" y="1412"/>
            <a:chExt cx="181" cy="299"/>
          </a:xfrm>
        </p:grpSpPr>
        <p:sp>
          <p:nvSpPr>
            <p:cNvPr id="97" name="Oval 33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98" name="AutoShape 34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99" name="Oval 35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grpSp>
        <p:nvGrpSpPr>
          <p:cNvPr id="100" name="Group 36"/>
          <p:cNvGrpSpPr>
            <a:grpSpLocks noChangeAspect="1"/>
          </p:cNvGrpSpPr>
          <p:nvPr/>
        </p:nvGrpSpPr>
        <p:grpSpPr bwMode="auto">
          <a:xfrm>
            <a:off x="2722213" y="4065311"/>
            <a:ext cx="282575" cy="469900"/>
            <a:chOff x="646" y="1412"/>
            <a:chExt cx="181" cy="299"/>
          </a:xfrm>
        </p:grpSpPr>
        <p:sp>
          <p:nvSpPr>
            <p:cNvPr id="101" name="Oval 37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02" name="AutoShape 38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03" name="Oval 39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sp>
        <p:nvSpPr>
          <p:cNvPr id="104" name="Text Box 40"/>
          <p:cNvSpPr txBox="1">
            <a:spLocks noChangeAspect="1" noChangeArrowheads="1"/>
          </p:cNvSpPr>
          <p:nvPr/>
        </p:nvSpPr>
        <p:spPr bwMode="auto">
          <a:xfrm>
            <a:off x="4136901" y="2005491"/>
            <a:ext cx="18934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57200" fontAlgn="base">
              <a:lnSpc>
                <a:spcPct val="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rational</a:t>
            </a:r>
            <a:b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</a:b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arrangement</a:t>
            </a:r>
          </a:p>
        </p:txBody>
      </p:sp>
      <p:sp>
        <p:nvSpPr>
          <p:cNvPr id="105" name="Line 41"/>
          <p:cNvSpPr>
            <a:spLocks noChangeAspect="1" noChangeShapeType="1"/>
          </p:cNvSpPr>
          <p:nvPr/>
        </p:nvSpPr>
        <p:spPr bwMode="auto">
          <a:xfrm flipH="1">
            <a:off x="4300406" y="2447648"/>
            <a:ext cx="487362" cy="6111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diamond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06" name="Text Box 44"/>
          <p:cNvSpPr txBox="1">
            <a:spLocks noChangeAspect="1" noChangeArrowheads="1"/>
          </p:cNvSpPr>
          <p:nvPr/>
        </p:nvSpPr>
        <p:spPr bwMode="auto">
          <a:xfrm>
            <a:off x="1470856" y="2387129"/>
            <a:ext cx="691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role</a:t>
            </a:r>
          </a:p>
        </p:txBody>
      </p:sp>
      <p:sp>
        <p:nvSpPr>
          <p:cNvPr id="107" name="Text Box 45"/>
          <p:cNvSpPr txBox="1">
            <a:spLocks noChangeAspect="1" noChangeArrowheads="1"/>
          </p:cNvSpPr>
          <p:nvPr/>
        </p:nvSpPr>
        <p:spPr bwMode="auto">
          <a:xfrm>
            <a:off x="3424018" y="2387129"/>
            <a:ext cx="691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role</a:t>
            </a:r>
          </a:p>
        </p:txBody>
      </p:sp>
      <p:sp>
        <p:nvSpPr>
          <p:cNvPr id="110" name="Line 4"/>
          <p:cNvSpPr>
            <a:spLocks noChangeAspect="1" noChangeShapeType="1"/>
          </p:cNvSpPr>
          <p:nvPr/>
        </p:nvSpPr>
        <p:spPr bwMode="auto">
          <a:xfrm>
            <a:off x="8400757" y="3030042"/>
            <a:ext cx="1525588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1" name="Line 5"/>
          <p:cNvSpPr>
            <a:spLocks noChangeAspect="1" noChangeShapeType="1"/>
          </p:cNvSpPr>
          <p:nvPr/>
        </p:nvSpPr>
        <p:spPr bwMode="auto">
          <a:xfrm flipH="1">
            <a:off x="8462670" y="3214192"/>
            <a:ext cx="140335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2" name="Line 6"/>
          <p:cNvSpPr>
            <a:spLocks noChangeShapeType="1"/>
          </p:cNvSpPr>
          <p:nvPr/>
        </p:nvSpPr>
        <p:spPr bwMode="auto">
          <a:xfrm>
            <a:off x="8462670" y="3518992"/>
            <a:ext cx="488950" cy="671512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3" name="Line 7"/>
          <p:cNvSpPr>
            <a:spLocks noChangeShapeType="1"/>
          </p:cNvSpPr>
          <p:nvPr/>
        </p:nvSpPr>
        <p:spPr bwMode="auto">
          <a:xfrm flipH="1" flipV="1">
            <a:off x="8340434" y="3641231"/>
            <a:ext cx="493713" cy="671513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4" name="Line 8"/>
          <p:cNvSpPr>
            <a:spLocks noChangeAspect="1" noChangeShapeType="1"/>
          </p:cNvSpPr>
          <p:nvPr/>
        </p:nvSpPr>
        <p:spPr bwMode="auto">
          <a:xfrm flipV="1">
            <a:off x="9451682" y="3579319"/>
            <a:ext cx="414338" cy="758825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5" name="Line 9"/>
          <p:cNvSpPr>
            <a:spLocks noChangeShapeType="1"/>
          </p:cNvSpPr>
          <p:nvPr/>
        </p:nvSpPr>
        <p:spPr bwMode="auto">
          <a:xfrm flipH="1">
            <a:off x="9591382" y="3701554"/>
            <a:ext cx="395288" cy="719138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16" name="Text Box 12"/>
          <p:cNvSpPr txBox="1">
            <a:spLocks noChangeAspect="1" noChangeArrowheads="1"/>
          </p:cNvSpPr>
          <p:nvPr/>
        </p:nvSpPr>
        <p:spPr bwMode="auto">
          <a:xfrm>
            <a:off x="5841465" y="2720925"/>
            <a:ext cx="95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I-goal</a:t>
            </a:r>
          </a:p>
        </p:txBody>
      </p:sp>
      <p:sp>
        <p:nvSpPr>
          <p:cNvPr id="117" name="Text Box 13"/>
          <p:cNvSpPr txBox="1">
            <a:spLocks noChangeAspect="1" noChangeArrowheads="1"/>
          </p:cNvSpPr>
          <p:nvPr/>
        </p:nvSpPr>
        <p:spPr bwMode="auto">
          <a:xfrm>
            <a:off x="10097599" y="1484570"/>
            <a:ext cx="1552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W(L)-goal</a:t>
            </a:r>
          </a:p>
        </p:txBody>
      </p:sp>
      <p:sp>
        <p:nvSpPr>
          <p:cNvPr id="118" name="Text Box 16"/>
          <p:cNvSpPr txBox="1">
            <a:spLocks noChangeAspect="1" noChangeArrowheads="1"/>
          </p:cNvSpPr>
          <p:nvPr/>
        </p:nvSpPr>
        <p:spPr bwMode="auto">
          <a:xfrm>
            <a:off x="7337160" y="1459629"/>
            <a:ext cx="16033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Y&lt;=I-goal </a:t>
            </a:r>
          </a:p>
        </p:txBody>
      </p:sp>
      <p:sp>
        <p:nvSpPr>
          <p:cNvPr id="119" name="Oval 17"/>
          <p:cNvSpPr>
            <a:spLocks noChangeAspect="1" noChangeArrowheads="1"/>
          </p:cNvSpPr>
          <p:nvPr/>
        </p:nvSpPr>
        <p:spPr bwMode="auto">
          <a:xfrm rot="316428">
            <a:off x="9072270" y="2847479"/>
            <a:ext cx="182562" cy="609600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cxnSp>
        <p:nvCxnSpPr>
          <p:cNvPr id="120" name="AutoShape 18"/>
          <p:cNvCxnSpPr>
            <a:cxnSpLocks noChangeAspect="1" noChangeShapeType="1"/>
            <a:stCxn id="123" idx="2"/>
            <a:endCxn id="116" idx="2"/>
          </p:cNvCxnSpPr>
          <p:nvPr/>
        </p:nvCxnSpPr>
        <p:spPr bwMode="auto">
          <a:xfrm rot="10800000">
            <a:off x="6318518" y="3182589"/>
            <a:ext cx="1767914" cy="171304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Line 21"/>
          <p:cNvSpPr>
            <a:spLocks noChangeAspect="1" noChangeShapeType="1"/>
          </p:cNvSpPr>
          <p:nvPr/>
        </p:nvSpPr>
        <p:spPr bwMode="auto">
          <a:xfrm>
            <a:off x="8522995" y="1933081"/>
            <a:ext cx="304800" cy="1096963"/>
          </a:xfrm>
          <a:prstGeom prst="line">
            <a:avLst/>
          </a:prstGeom>
          <a:noFill/>
          <a:ln w="31750">
            <a:solidFill>
              <a:srgbClr val="5F5F5F"/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22" name="Line 23"/>
          <p:cNvSpPr>
            <a:spLocks noChangeAspect="1" noChangeShapeType="1"/>
          </p:cNvSpPr>
          <p:nvPr/>
        </p:nvSpPr>
        <p:spPr bwMode="auto">
          <a:xfrm flipH="1">
            <a:off x="9846970" y="1963019"/>
            <a:ext cx="487362" cy="6111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diamond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23" name="Oval 25"/>
          <p:cNvSpPr>
            <a:spLocks noChangeAspect="1" noChangeArrowheads="1"/>
          </p:cNvSpPr>
          <p:nvPr/>
        </p:nvSpPr>
        <p:spPr bwMode="auto">
          <a:xfrm>
            <a:off x="8086432" y="3161806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A</a:t>
            </a:r>
            <a:endParaRPr kumimoji="1" lang="en-US" altLang="ja-JP" sz="2000" b="1" dirty="0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sp>
        <p:nvSpPr>
          <p:cNvPr id="124" name="Oval 26"/>
          <p:cNvSpPr>
            <a:spLocks noChangeAspect="1" noChangeArrowheads="1"/>
          </p:cNvSpPr>
          <p:nvPr/>
        </p:nvSpPr>
        <p:spPr bwMode="auto">
          <a:xfrm>
            <a:off x="9040520" y="4505972"/>
            <a:ext cx="373062" cy="382588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</a:rPr>
              <a:t>C</a:t>
            </a:r>
            <a:endParaRPr kumimoji="1" lang="en-US" altLang="ja-JP" sz="2000" b="1" dirty="0">
              <a:solidFill>
                <a:prstClr val="black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sp>
        <p:nvSpPr>
          <p:cNvPr id="125" name="Oval 27"/>
          <p:cNvSpPr>
            <a:spLocks noChangeAspect="1" noChangeArrowheads="1"/>
          </p:cNvSpPr>
          <p:nvPr/>
        </p:nvSpPr>
        <p:spPr bwMode="auto">
          <a:xfrm>
            <a:off x="9927932" y="3211017"/>
            <a:ext cx="374650" cy="374650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000" b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L</a:t>
            </a:r>
            <a:r>
              <a:rPr kumimoji="1" lang="en-US" altLang="ja-JP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-128"/>
              </a:rPr>
              <a:t>B</a:t>
            </a:r>
            <a:endParaRPr kumimoji="1" lang="en-US" altLang="ja-JP" sz="2000" b="1" dirty="0">
              <a:solidFill>
                <a:srgbClr val="000000"/>
              </a:solidFill>
              <a:latin typeface="Times New Roman" panose="02020603050405020304" pitchFamily="18" charset="0"/>
              <a:ea typeface="ＭＳ Ｐゴシック" charset="-128"/>
            </a:endParaRPr>
          </a:p>
        </p:txBody>
      </p:sp>
      <p:grpSp>
        <p:nvGrpSpPr>
          <p:cNvPr id="126" name="Group 28"/>
          <p:cNvGrpSpPr>
            <a:grpSpLocks noChangeAspect="1"/>
          </p:cNvGrpSpPr>
          <p:nvPr/>
        </p:nvGrpSpPr>
        <p:grpSpPr bwMode="auto">
          <a:xfrm>
            <a:off x="8132472" y="2804617"/>
            <a:ext cx="282575" cy="468312"/>
            <a:chOff x="646" y="1412"/>
            <a:chExt cx="181" cy="299"/>
          </a:xfrm>
        </p:grpSpPr>
        <p:sp>
          <p:nvSpPr>
            <p:cNvPr id="127" name="Oval 29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28" name="AutoShape 30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29" name="Oval 31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grpSp>
        <p:nvGrpSpPr>
          <p:cNvPr id="130" name="Group 32"/>
          <p:cNvGrpSpPr>
            <a:grpSpLocks noChangeAspect="1"/>
          </p:cNvGrpSpPr>
          <p:nvPr/>
        </p:nvGrpSpPr>
        <p:grpSpPr bwMode="auto">
          <a:xfrm>
            <a:off x="9972384" y="2834781"/>
            <a:ext cx="284163" cy="468313"/>
            <a:chOff x="646" y="1412"/>
            <a:chExt cx="181" cy="299"/>
          </a:xfrm>
        </p:grpSpPr>
        <p:sp>
          <p:nvSpPr>
            <p:cNvPr id="131" name="Oval 33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32" name="AutoShape 34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33" name="Oval 35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grpSp>
        <p:nvGrpSpPr>
          <p:cNvPr id="134" name="Group 36"/>
          <p:cNvGrpSpPr>
            <a:grpSpLocks noChangeAspect="1"/>
          </p:cNvGrpSpPr>
          <p:nvPr/>
        </p:nvGrpSpPr>
        <p:grpSpPr bwMode="auto">
          <a:xfrm>
            <a:off x="9075447" y="4119067"/>
            <a:ext cx="282575" cy="469900"/>
            <a:chOff x="646" y="1412"/>
            <a:chExt cx="181" cy="299"/>
          </a:xfrm>
        </p:grpSpPr>
        <p:sp>
          <p:nvSpPr>
            <p:cNvPr id="135" name="Oval 37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36" name="AutoShape 38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pt-BR" b="1" u="sng" kern="0">
                <a:solidFill>
                  <a:srgbClr val="000000"/>
                </a:solidFill>
              </a:endParaRPr>
            </a:p>
          </p:txBody>
        </p:sp>
        <p:sp>
          <p:nvSpPr>
            <p:cNvPr id="137" name="Oval 39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>
              <a:lvl1pPr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1908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638175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957263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1277938" algn="l" defTabSz="638175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17351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1923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26495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106738" defTabSz="638175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BR" sz="2400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endParaRPr>
            </a:p>
          </p:txBody>
        </p:sp>
      </p:grpSp>
      <p:sp>
        <p:nvSpPr>
          <p:cNvPr id="138" name="Text Box 40"/>
          <p:cNvSpPr txBox="1">
            <a:spLocks noChangeAspect="1" noChangeArrowheads="1"/>
          </p:cNvSpPr>
          <p:nvPr/>
        </p:nvSpPr>
        <p:spPr bwMode="auto">
          <a:xfrm>
            <a:off x="10812391" y="2053730"/>
            <a:ext cx="158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W(A)-goal</a:t>
            </a:r>
          </a:p>
        </p:txBody>
      </p:sp>
      <p:sp>
        <p:nvSpPr>
          <p:cNvPr id="139" name="Line 41"/>
          <p:cNvSpPr>
            <a:spLocks noChangeAspect="1" noChangeShapeType="1"/>
          </p:cNvSpPr>
          <p:nvPr/>
        </p:nvSpPr>
        <p:spPr bwMode="auto">
          <a:xfrm flipH="1">
            <a:off x="10653640" y="2415679"/>
            <a:ext cx="487362" cy="611188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diamond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b="1" u="sng" kern="0">
              <a:solidFill>
                <a:srgbClr val="000000"/>
              </a:solidFill>
            </a:endParaRPr>
          </a:p>
        </p:txBody>
      </p:sp>
      <p:sp>
        <p:nvSpPr>
          <p:cNvPr id="140" name="Text Box 44"/>
          <p:cNvSpPr txBox="1">
            <a:spLocks noChangeAspect="1" noChangeArrowheads="1"/>
          </p:cNvSpPr>
          <p:nvPr/>
        </p:nvSpPr>
        <p:spPr bwMode="auto">
          <a:xfrm>
            <a:off x="7824090" y="2440885"/>
            <a:ext cx="913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I-role</a:t>
            </a:r>
          </a:p>
        </p:txBody>
      </p:sp>
      <p:sp>
        <p:nvSpPr>
          <p:cNvPr id="141" name="Text Box 45"/>
          <p:cNvSpPr txBox="1">
            <a:spLocks noChangeAspect="1" noChangeArrowheads="1"/>
          </p:cNvSpPr>
          <p:nvPr/>
        </p:nvSpPr>
        <p:spPr bwMode="auto">
          <a:xfrm>
            <a:off x="9471499" y="2473415"/>
            <a:ext cx="1307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63300"/>
                </a:solidFill>
                <a:latin typeface="Times New Roman" panose="02020603050405020304" pitchFamily="18" charset="0"/>
                <a:ea typeface="ＭＳ Ｐゴシック" charset="-128"/>
              </a:rPr>
              <a:t>You-role</a:t>
            </a:r>
          </a:p>
        </p:txBody>
      </p:sp>
    </p:spTree>
    <p:extLst>
      <p:ext uri="{BB962C8B-B14F-4D97-AF65-F5344CB8AC3E}">
        <p14:creationId xmlns:p14="http://schemas.microsoft.com/office/powerpoint/2010/main" val="176970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57C164-286A-6C4D-B6EC-B283E95DC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5" t="18562" r="17685" b="6269"/>
          <a:stretch/>
        </p:blipFill>
        <p:spPr>
          <a:xfrm>
            <a:off x="1280160" y="-914401"/>
            <a:ext cx="8811491" cy="5155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B1EF5-F314-C54C-9D45-0F32C6185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0" t="25075" r="17598" b="26701"/>
          <a:stretch/>
        </p:blipFill>
        <p:spPr>
          <a:xfrm>
            <a:off x="1280160" y="4240734"/>
            <a:ext cx="8811491" cy="3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371" y="-1600200"/>
            <a:ext cx="14769893" cy="10263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492" y="6521447"/>
            <a:ext cx="5051878" cy="1027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748324-CBA2-CD4F-A2B6-DFB938EFF433}"/>
              </a:ext>
            </a:extLst>
          </p:cNvPr>
          <p:cNvSpPr/>
          <p:nvPr/>
        </p:nvSpPr>
        <p:spPr>
          <a:xfrm>
            <a:off x="3022600" y="1320800"/>
            <a:ext cx="3810000" cy="50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CC7B3-4884-DD4C-87FE-E5D6D0488671}"/>
              </a:ext>
            </a:extLst>
          </p:cNvPr>
          <p:cNvSpPr/>
          <p:nvPr/>
        </p:nvSpPr>
        <p:spPr>
          <a:xfrm rot="16200000">
            <a:off x="3168650" y="1035050"/>
            <a:ext cx="3175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2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716" b="10512"/>
          <a:stretch/>
        </p:blipFill>
        <p:spPr>
          <a:xfrm>
            <a:off x="-469642" y="1430912"/>
            <a:ext cx="6858000" cy="38444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982"/>
          <a:stretch/>
        </p:blipFill>
        <p:spPr>
          <a:xfrm>
            <a:off x="4878424" y="275219"/>
            <a:ext cx="7683500" cy="2527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b="13763"/>
          <a:stretch/>
        </p:blipFill>
        <p:spPr>
          <a:xfrm>
            <a:off x="6875474" y="2802838"/>
            <a:ext cx="4254500" cy="2595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H="1">
            <a:off x="4878424" y="358220"/>
            <a:ext cx="53334" cy="53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H="1">
            <a:off x="2172406" y="2686545"/>
            <a:ext cx="63970" cy="63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H="1">
            <a:off x="2387656" y="3578358"/>
            <a:ext cx="63970" cy="63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14"/>
          <p:cNvCxnSpPr>
            <a:stCxn id="5" idx="6"/>
            <a:endCxn id="6" idx="2"/>
          </p:cNvCxnSpPr>
          <p:nvPr/>
        </p:nvCxnSpPr>
        <p:spPr>
          <a:xfrm rot="10800000" flipV="1">
            <a:off x="2236376" y="384886"/>
            <a:ext cx="2642048" cy="2333643"/>
          </a:xfrm>
          <a:prstGeom prst="curvedConnector3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14"/>
          <p:cNvCxnSpPr>
            <a:stCxn id="5" idx="6"/>
            <a:endCxn id="7" idx="2"/>
          </p:cNvCxnSpPr>
          <p:nvPr/>
        </p:nvCxnSpPr>
        <p:spPr>
          <a:xfrm rot="10800000" flipV="1">
            <a:off x="2451626" y="384887"/>
            <a:ext cx="2426798" cy="3225456"/>
          </a:xfrm>
          <a:prstGeom prst="curvedConnector3">
            <a:avLst>
              <a:gd name="adj1" fmla="val 50000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>
            <a:off x="6893760" y="2958660"/>
            <a:ext cx="53334" cy="53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3446013" y="4643558"/>
            <a:ext cx="53334" cy="533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14"/>
          <p:cNvCxnSpPr>
            <a:cxnSpLocks/>
            <a:stCxn id="20" idx="6"/>
            <a:endCxn id="21" idx="2"/>
          </p:cNvCxnSpPr>
          <p:nvPr/>
        </p:nvCxnSpPr>
        <p:spPr>
          <a:xfrm rot="10800000" flipV="1">
            <a:off x="3499348" y="2985327"/>
            <a:ext cx="3394413" cy="1684898"/>
          </a:xfrm>
          <a:prstGeom prst="curvedConnector3">
            <a:avLst>
              <a:gd name="adj1" fmla="val 50000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59DA1-C4F0-A544-B8CB-2687AD6D5AAF}"/>
              </a:ext>
            </a:extLst>
          </p:cNvPr>
          <p:cNvSpPr/>
          <p:nvPr/>
        </p:nvSpPr>
        <p:spPr>
          <a:xfrm>
            <a:off x="4878424" y="2327096"/>
            <a:ext cx="3810000" cy="50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2B57C6-EE99-6340-881E-1A251D1B080A}"/>
              </a:ext>
            </a:extLst>
          </p:cNvPr>
          <p:cNvSpPr/>
          <p:nvPr/>
        </p:nvSpPr>
        <p:spPr>
          <a:xfrm rot="16200000">
            <a:off x="5024474" y="2041346"/>
            <a:ext cx="3175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623F3C-B328-9346-85AD-5C6B9AF1F296}"/>
              </a:ext>
            </a:extLst>
          </p:cNvPr>
          <p:cNvSpPr/>
          <p:nvPr/>
        </p:nvSpPr>
        <p:spPr>
          <a:xfrm rot="16200000">
            <a:off x="7085560" y="5025992"/>
            <a:ext cx="162398" cy="5825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C71F39-D22E-C143-A34A-220592920C9A}"/>
              </a:ext>
            </a:extLst>
          </p:cNvPr>
          <p:cNvSpPr/>
          <p:nvPr/>
        </p:nvSpPr>
        <p:spPr>
          <a:xfrm rot="16200000">
            <a:off x="-259556" y="4903654"/>
            <a:ext cx="162398" cy="5825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5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06" t="14673" r="11739" b="4624"/>
          <a:stretch/>
        </p:blipFill>
        <p:spPr>
          <a:xfrm>
            <a:off x="-1371600" y="-6506308"/>
            <a:ext cx="15931662" cy="10832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406" t="22888" r="11738" b="53412"/>
          <a:stretch/>
        </p:blipFill>
        <p:spPr>
          <a:xfrm>
            <a:off x="-1371600" y="4325815"/>
            <a:ext cx="15931662" cy="3181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29" y="7506859"/>
            <a:ext cx="9192985" cy="64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711" t="14856" r="12433" b="4551"/>
          <a:stretch/>
        </p:blipFill>
        <p:spPr>
          <a:xfrm>
            <a:off x="-415636" y="-11998038"/>
            <a:ext cx="12607636" cy="10058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712" t="22979" r="12433" b="10823"/>
          <a:stretch/>
        </p:blipFill>
        <p:spPr>
          <a:xfrm>
            <a:off x="-415636" y="-1939637"/>
            <a:ext cx="12607636" cy="8261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5" y="6322357"/>
            <a:ext cx="7821386" cy="44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7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C3D24-3274-EA48-9247-C077F79E1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45E2A9-F05F-E949-9067-C6913E8ED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7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83926-D49A-AF44-8CE6-E07BAED3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4" t="24712" r="32134" b="14311"/>
          <a:stretch/>
        </p:blipFill>
        <p:spPr>
          <a:xfrm>
            <a:off x="1389889" y="487680"/>
            <a:ext cx="6620255" cy="4181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221A-E30E-F440-AED5-103779748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8" t="25162" r="9939" b="9336"/>
          <a:stretch/>
        </p:blipFill>
        <p:spPr>
          <a:xfrm>
            <a:off x="1529036" y="4286755"/>
            <a:ext cx="8802624" cy="4492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752C5-CB00-1742-A694-D6EC4CB5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45" y="1979004"/>
            <a:ext cx="2049127" cy="2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4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5725C-AB0D-1D42-9C96-178E0388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" t="23042" r="3848" b="8063"/>
          <a:stretch/>
        </p:blipFill>
        <p:spPr>
          <a:xfrm>
            <a:off x="-2481943" y="10858500"/>
            <a:ext cx="18614572" cy="8535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D6E2E-75F8-E745-86A0-659A852D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2" t="20397" r="3848" b="12522"/>
          <a:stretch/>
        </p:blipFill>
        <p:spPr>
          <a:xfrm>
            <a:off x="-2481943" y="-12197443"/>
            <a:ext cx="18614572" cy="8311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CDD5F8-A136-974A-9438-E9FA09E6E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" t="20759" r="3849" b="11879"/>
          <a:stretch/>
        </p:blipFill>
        <p:spPr>
          <a:xfrm>
            <a:off x="-2481943" y="-3886200"/>
            <a:ext cx="18614572" cy="8346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4C14A-5EF9-6044-B2E9-1534AD8F3F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6" t="26985" r="3873" b="21371"/>
          <a:stretch/>
        </p:blipFill>
        <p:spPr>
          <a:xfrm>
            <a:off x="-2481943" y="4459896"/>
            <a:ext cx="18614572" cy="63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7D6F8-8768-D345-A39F-088533655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t="15438" r="18187" b="17213"/>
          <a:stretch/>
        </p:blipFill>
        <p:spPr>
          <a:xfrm>
            <a:off x="-8243454" y="-9403774"/>
            <a:ext cx="19424074" cy="1024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8D698-5741-AB47-A609-BD4AE5BEA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" t="16056" r="14003" b="37259"/>
          <a:stretch/>
        </p:blipFill>
        <p:spPr>
          <a:xfrm>
            <a:off x="-8243455" y="841662"/>
            <a:ext cx="20435455" cy="7101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640A6-7E96-FF4D-92F6-9136ED4C5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" t="18252" r="18158" b="7377"/>
          <a:stretch/>
        </p:blipFill>
        <p:spPr>
          <a:xfrm>
            <a:off x="-8243454" y="7943504"/>
            <a:ext cx="19424074" cy="1131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50DA3-9F85-9F4B-B418-C1B9B51A3B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84" t="24972" r="19656" b="8634"/>
          <a:stretch/>
        </p:blipFill>
        <p:spPr>
          <a:xfrm>
            <a:off x="12192000" y="1285009"/>
            <a:ext cx="7827819" cy="10099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6961-E34B-4A44-AF97-9E82D0BCDA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34" t="20947" r="20827" b="24755"/>
          <a:stretch/>
        </p:blipFill>
        <p:spPr>
          <a:xfrm>
            <a:off x="10472649" y="-9468884"/>
            <a:ext cx="9185564" cy="826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BD41B-CFEA-FC41-86CA-0E2AA63FF7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082" t="28816" r="22330" b="7231"/>
          <a:stretch/>
        </p:blipFill>
        <p:spPr>
          <a:xfrm>
            <a:off x="10706798" y="9528464"/>
            <a:ext cx="8661857" cy="9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0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5A93276-0366-E34C-85CA-66116B3E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02" y="-403832"/>
            <a:ext cx="6197600" cy="27813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7F8F0B-D7AE-8C44-8DCB-D385579C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8867" y="-21773"/>
            <a:ext cx="7682334" cy="68580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C7A29-CB62-B648-B735-96C1541AB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015" y="2377468"/>
            <a:ext cx="6642100" cy="5168900"/>
          </a:xfrm>
          <a:prstGeom prst="rect">
            <a:avLst/>
          </a:prstGeom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1154137" y="149121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98392" y="260498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14"/>
          <p:cNvCxnSpPr>
            <a:cxnSpLocks/>
            <a:stCxn id="5" idx="6"/>
            <a:endCxn id="8" idx="6"/>
          </p:cNvCxnSpPr>
          <p:nvPr/>
        </p:nvCxnSpPr>
        <p:spPr>
          <a:xfrm rot="10800000" flipV="1">
            <a:off x="1245577" y="-265318"/>
            <a:ext cx="5324504" cy="1802249"/>
          </a:xfrm>
          <a:prstGeom prst="curvedConnector3">
            <a:avLst>
              <a:gd name="adj1" fmla="val 50000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14"/>
          <p:cNvCxnSpPr>
            <a:cxnSpLocks/>
            <a:stCxn id="5" idx="6"/>
            <a:endCxn id="9" idx="6"/>
          </p:cNvCxnSpPr>
          <p:nvPr/>
        </p:nvCxnSpPr>
        <p:spPr>
          <a:xfrm rot="10800000" flipV="1">
            <a:off x="1489833" y="-265318"/>
            <a:ext cx="5080249" cy="2916025"/>
          </a:xfrm>
          <a:prstGeom prst="curvedConnector3">
            <a:avLst>
              <a:gd name="adj1" fmla="val 50000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10800000" flipV="1">
            <a:off x="5723904" y="604182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0800000" flipV="1">
            <a:off x="6234306" y="657083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cxnSpLocks/>
            <a:stCxn id="7" idx="6"/>
            <a:endCxn id="10" idx="2"/>
          </p:cNvCxnSpPr>
          <p:nvPr/>
        </p:nvCxnSpPr>
        <p:spPr>
          <a:xfrm rot="10800000" flipV="1">
            <a:off x="5815345" y="2592182"/>
            <a:ext cx="768671" cy="3495361"/>
          </a:xfrm>
          <a:prstGeom prst="curvedConnector3">
            <a:avLst>
              <a:gd name="adj1" fmla="val 50000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4"/>
          <p:cNvCxnSpPr>
            <a:cxnSpLocks/>
            <a:stCxn id="7" idx="6"/>
            <a:endCxn id="11" idx="2"/>
          </p:cNvCxnSpPr>
          <p:nvPr/>
        </p:nvCxnSpPr>
        <p:spPr>
          <a:xfrm rot="10800000" flipV="1">
            <a:off x="6325747" y="2592183"/>
            <a:ext cx="258269" cy="4024368"/>
          </a:xfrm>
          <a:prstGeom prst="curvedConnector3">
            <a:avLst>
              <a:gd name="adj1" fmla="val 143931"/>
            </a:avLst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>
            <a:off x="6584015" y="2546463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flipH="1">
            <a:off x="6570081" y="-31103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09A82-2ADD-484D-8B0C-F6C052CADA15}"/>
              </a:ext>
            </a:extLst>
          </p:cNvPr>
          <p:cNvSpPr txBox="1"/>
          <p:nvPr/>
        </p:nvSpPr>
        <p:spPr>
          <a:xfrm>
            <a:off x="-100992" y="-82407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(a)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5C0F4-10FC-9B4A-B65E-1C699DCF1249}"/>
              </a:ext>
            </a:extLst>
          </p:cNvPr>
          <p:cNvSpPr txBox="1"/>
          <p:nvPr/>
        </p:nvSpPr>
        <p:spPr>
          <a:xfrm>
            <a:off x="7589217" y="-52692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2011FD-7708-3E49-8CDE-D408E8988483}"/>
              </a:ext>
            </a:extLst>
          </p:cNvPr>
          <p:cNvSpPr txBox="1"/>
          <p:nvPr/>
        </p:nvSpPr>
        <p:spPr>
          <a:xfrm>
            <a:off x="1697840" y="418758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E8DC1-2537-904C-8F83-5AC34432232A}"/>
              </a:ext>
            </a:extLst>
          </p:cNvPr>
          <p:cNvSpPr txBox="1"/>
          <p:nvPr/>
        </p:nvSpPr>
        <p:spPr>
          <a:xfrm>
            <a:off x="8775920" y="232099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87086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735EE-599F-0A43-8AD0-BAA68454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1" t="15889" r="32473" b="4853"/>
          <a:stretch/>
        </p:blipFill>
        <p:spPr>
          <a:xfrm>
            <a:off x="-1775582" y="304799"/>
            <a:ext cx="6146801" cy="5435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DC221F-90ED-154D-AAF8-F430B4A06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6" t="20936" r="13892" b="14659"/>
          <a:stretch/>
        </p:blipFill>
        <p:spPr>
          <a:xfrm>
            <a:off x="-1761069" y="5738489"/>
            <a:ext cx="8425346" cy="4416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E7C75C-204D-1049-BB5C-9B54DD01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746" y="3655311"/>
            <a:ext cx="6133986" cy="398749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F5C7BD-2148-004A-AEE0-3333A7C5E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08" y="380212"/>
            <a:ext cx="6191524" cy="3244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37187-B656-904C-B666-1713E74D4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82" t="37252" r="14988" b="8203"/>
          <a:stretch/>
        </p:blipFill>
        <p:spPr>
          <a:xfrm>
            <a:off x="-727654" y="10155383"/>
            <a:ext cx="7277692" cy="37407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F08F8A-C5DB-6246-B39F-0C6FB45EDBE1}"/>
              </a:ext>
            </a:extLst>
          </p:cNvPr>
          <p:cNvSpPr txBox="1"/>
          <p:nvPr/>
        </p:nvSpPr>
        <p:spPr>
          <a:xfrm>
            <a:off x="1315667" y="61470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(a1)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1FD8F-80BE-0F48-8FE5-1437118C14F6}"/>
              </a:ext>
            </a:extLst>
          </p:cNvPr>
          <p:cNvSpPr txBox="1"/>
          <p:nvPr/>
        </p:nvSpPr>
        <p:spPr>
          <a:xfrm>
            <a:off x="1944549" y="3176597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(a2)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8F2265-6D67-EF46-894C-7E65EDED7E2C}"/>
              </a:ext>
            </a:extLst>
          </p:cNvPr>
          <p:cNvSpPr txBox="1"/>
          <p:nvPr/>
        </p:nvSpPr>
        <p:spPr>
          <a:xfrm>
            <a:off x="2242868" y="6505004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EC15F-BA37-3148-ACC7-E48DCD1928D0}"/>
              </a:ext>
            </a:extLst>
          </p:cNvPr>
          <p:cNvSpPr txBox="1"/>
          <p:nvPr/>
        </p:nvSpPr>
        <p:spPr>
          <a:xfrm>
            <a:off x="4144321" y="7632852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B9AAEC-B56B-D646-8572-27D508A30BFC}"/>
              </a:ext>
            </a:extLst>
          </p:cNvPr>
          <p:cNvSpPr/>
          <p:nvPr/>
        </p:nvSpPr>
        <p:spPr>
          <a:xfrm>
            <a:off x="-727655" y="7584749"/>
            <a:ext cx="7188697" cy="3335237"/>
          </a:xfrm>
          <a:prstGeom prst="roundRect">
            <a:avLst>
              <a:gd name="adj" fmla="val 6620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DC6D3A-E586-1D46-BF76-3B6479A48FA4}"/>
              </a:ext>
            </a:extLst>
          </p:cNvPr>
          <p:cNvSpPr txBox="1"/>
          <p:nvPr/>
        </p:nvSpPr>
        <p:spPr>
          <a:xfrm>
            <a:off x="4527755" y="284921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(b1)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0B480-D22E-7447-8E7F-67EDB93FDD24}"/>
              </a:ext>
            </a:extLst>
          </p:cNvPr>
          <p:cNvSpPr txBox="1"/>
          <p:nvPr/>
        </p:nvSpPr>
        <p:spPr>
          <a:xfrm>
            <a:off x="4877634" y="3552237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 pitchFamily="2" charset="0"/>
              </a:rPr>
              <a:t>(b2)</a:t>
            </a:r>
          </a:p>
        </p:txBody>
      </p:sp>
      <p:cxnSp>
        <p:nvCxnSpPr>
          <p:cNvPr id="33" name="Elbow Connector 14">
            <a:extLst>
              <a:ext uri="{FF2B5EF4-FFF2-40B4-BE49-F238E27FC236}">
                <a16:creationId xmlns:a16="http://schemas.microsoft.com/office/drawing/2014/main" id="{8AD1A2D8-4014-BA46-BBE5-16D160D3410E}"/>
              </a:ext>
            </a:extLst>
          </p:cNvPr>
          <p:cNvCxnSpPr>
            <a:cxnSpLocks/>
          </p:cNvCxnSpPr>
          <p:nvPr/>
        </p:nvCxnSpPr>
        <p:spPr>
          <a:xfrm rot="10800000">
            <a:off x="699128" y="3589862"/>
            <a:ext cx="3129619" cy="203613"/>
          </a:xfrm>
          <a:prstGeom prst="curvedConnector3">
            <a:avLst>
              <a:gd name="adj1" fmla="val 31913"/>
            </a:avLst>
          </a:prstGeom>
          <a:ln w="2540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14">
            <a:extLst>
              <a:ext uri="{FF2B5EF4-FFF2-40B4-BE49-F238E27FC236}">
                <a16:creationId xmlns:a16="http://schemas.microsoft.com/office/drawing/2014/main" id="{56EE8F19-87D1-594A-9A0F-B0ACA8A2D2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2100" y="476961"/>
            <a:ext cx="3479108" cy="537853"/>
          </a:xfrm>
          <a:prstGeom prst="curvedConnector3">
            <a:avLst>
              <a:gd name="adj1" fmla="val 32478"/>
            </a:avLst>
          </a:prstGeom>
          <a:ln w="2540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9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C9026-80F0-0943-B427-013288AF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12" y="0"/>
            <a:ext cx="1022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0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>
            <a:spLocks noChangeAspect="1" noChangeArrowheads="1"/>
          </p:cNvSpPr>
          <p:nvPr/>
        </p:nvSpPr>
        <p:spPr bwMode="auto">
          <a:xfrm>
            <a:off x="10036618" y="1828374"/>
            <a:ext cx="3814588" cy="3387950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Oval 4"/>
          <p:cNvSpPr>
            <a:spLocks noChangeAspect="1" noChangeArrowheads="1"/>
          </p:cNvSpPr>
          <p:nvPr/>
        </p:nvSpPr>
        <p:spPr bwMode="auto">
          <a:xfrm>
            <a:off x="10183112" y="2646908"/>
            <a:ext cx="3474591" cy="1326685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4" name="Group 107"/>
          <p:cNvGrpSpPr>
            <a:grpSpLocks noChangeAspect="1"/>
          </p:cNvGrpSpPr>
          <p:nvPr/>
        </p:nvGrpSpPr>
        <p:grpSpPr bwMode="auto">
          <a:xfrm>
            <a:off x="11720135" y="3784350"/>
            <a:ext cx="462626" cy="772350"/>
            <a:chOff x="646" y="1412"/>
            <a:chExt cx="181" cy="299"/>
          </a:xfrm>
        </p:grpSpPr>
        <p:sp>
          <p:nvSpPr>
            <p:cNvPr id="5" name="Oval 108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" name="AutoShape 109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" name="Oval 110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8" name="Text Box 10"/>
          <p:cNvSpPr txBox="1">
            <a:spLocks noChangeAspect="1" noChangeArrowheads="1"/>
          </p:cNvSpPr>
          <p:nvPr/>
        </p:nvSpPr>
        <p:spPr bwMode="auto">
          <a:xfrm>
            <a:off x="9094820" y="4906523"/>
            <a:ext cx="2101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I-mot goal(L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" name="Text Box 40"/>
          <p:cNvSpPr txBox="1">
            <a:spLocks noChangeAspect="1" noChangeArrowheads="1"/>
          </p:cNvSpPr>
          <p:nvPr/>
        </p:nvSpPr>
        <p:spPr bwMode="auto">
          <a:xfrm>
            <a:off x="13394924" y="2136504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You-player role(L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" name="Text Box 40"/>
          <p:cNvSpPr txBox="1">
            <a:spLocks noChangeAspect="1" noChangeArrowheads="1"/>
          </p:cNvSpPr>
          <p:nvPr/>
        </p:nvSpPr>
        <p:spPr bwMode="auto">
          <a:xfrm>
            <a:off x="7620072" y="2210172"/>
            <a:ext cx="23793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I-player role(L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11" name="AutoShape 18"/>
          <p:cNvCxnSpPr>
            <a:cxnSpLocks noChangeAspect="1" noChangeShapeType="1"/>
          </p:cNvCxnSpPr>
          <p:nvPr/>
        </p:nvCxnSpPr>
        <p:spPr bwMode="auto">
          <a:xfrm rot="10800000" flipV="1">
            <a:off x="8739466" y="3582509"/>
            <a:ext cx="1158633" cy="395883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/>
          <p:cNvSpPr>
            <a:spLocks noChangeAspect="1" noChangeArrowheads="1"/>
          </p:cNvSpPr>
          <p:nvPr/>
        </p:nvSpPr>
        <p:spPr bwMode="auto">
          <a:xfrm>
            <a:off x="12987797" y="3439561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3" name="Oval 12"/>
          <p:cNvSpPr>
            <a:spLocks noChangeAspect="1" noChangeArrowheads="1"/>
          </p:cNvSpPr>
          <p:nvPr/>
        </p:nvSpPr>
        <p:spPr bwMode="auto">
          <a:xfrm>
            <a:off x="10394425" y="3417769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15" name="Picture 14" descr="Untitled drawing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92" y="3482830"/>
            <a:ext cx="284828" cy="301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/>
          <p:cNvSpPr>
            <a:spLocks noChangeAspect="1" noChangeArrowheads="1"/>
          </p:cNvSpPr>
          <p:nvPr/>
        </p:nvSpPr>
        <p:spPr bwMode="auto">
          <a:xfrm rot="5400000">
            <a:off x="10091692" y="2967851"/>
            <a:ext cx="842130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pic>
        <p:nvPicPr>
          <p:cNvPr id="17" name="Picture 16" descr="Untitled drawing (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47" y="3578696"/>
            <a:ext cx="246577" cy="29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398" y="3599493"/>
            <a:ext cx="395070" cy="3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3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952" y="3316750"/>
            <a:ext cx="304042" cy="29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36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710" y="3315035"/>
            <a:ext cx="284111" cy="2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Box 15"/>
          <p:cNvSpPr txBox="1">
            <a:spLocks noChangeAspect="1" noChangeArrowheads="1"/>
          </p:cNvSpPr>
          <p:nvPr/>
        </p:nvSpPr>
        <p:spPr bwMode="auto">
          <a:xfrm>
            <a:off x="12209608" y="1195123"/>
            <a:ext cx="25346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Y&lt;=I-goal(L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b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sz="22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ja-JP" sz="2200" b="1" i="1" dirty="0">
                <a:solidFill>
                  <a:srgbClr val="62320F"/>
                </a:solidFill>
                <a:latin typeface="Times New Roman" panose="02020603050405020304" pitchFamily="18" charset="0"/>
              </a:rPr>
              <a:t>learning strategy</a:t>
            </a:r>
            <a:r>
              <a:rPr kumimoji="1" lang="en-US" altLang="ja-JP" sz="22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2" name="Text Box 16"/>
          <p:cNvSpPr txBox="1">
            <a:spLocks noChangeAspect="1" noChangeArrowheads="1"/>
          </p:cNvSpPr>
          <p:nvPr/>
        </p:nvSpPr>
        <p:spPr bwMode="auto">
          <a:xfrm>
            <a:off x="7865747" y="1234298"/>
            <a:ext cx="309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Y&lt;=I-mot goal(L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3" name="Text Box 14"/>
          <p:cNvSpPr txBox="1">
            <a:spLocks noChangeAspect="1" noChangeArrowheads="1"/>
          </p:cNvSpPr>
          <p:nvPr/>
        </p:nvSpPr>
        <p:spPr bwMode="auto">
          <a:xfrm rot="311166">
            <a:off x="10815045" y="1108812"/>
            <a:ext cx="15508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i="1" dirty="0">
                <a:solidFill>
                  <a:srgbClr val="62320F"/>
                </a:solidFill>
                <a:latin typeface="Times New Roman" panose="02020603050405020304" pitchFamily="18" charset="0"/>
              </a:rPr>
              <a:t>enhance</a:t>
            </a:r>
          </a:p>
        </p:txBody>
      </p:sp>
      <p:cxnSp>
        <p:nvCxnSpPr>
          <p:cNvPr id="24" name="AutoShape 18"/>
          <p:cNvCxnSpPr>
            <a:cxnSpLocks noChangeAspect="1" noChangeShapeType="1"/>
          </p:cNvCxnSpPr>
          <p:nvPr/>
        </p:nvCxnSpPr>
        <p:spPr bwMode="auto">
          <a:xfrm>
            <a:off x="10958260" y="1465131"/>
            <a:ext cx="1251348" cy="145491"/>
          </a:xfrm>
          <a:prstGeom prst="straightConnector1">
            <a:avLst/>
          </a:prstGeom>
          <a:noFill/>
          <a:ln w="31750">
            <a:solidFill>
              <a:srgbClr val="5F5F5F"/>
            </a:solidFill>
            <a:prstDash val="dash"/>
            <a:miter lim="800000"/>
            <a:headEnd type="none" w="med" len="med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" name="Group 103"/>
          <p:cNvGrpSpPr>
            <a:grpSpLocks noChangeAspect="1"/>
          </p:cNvGrpSpPr>
          <p:nvPr/>
        </p:nvGrpSpPr>
        <p:grpSpPr bwMode="auto">
          <a:xfrm>
            <a:off x="10375491" y="2639538"/>
            <a:ext cx="443024" cy="784113"/>
            <a:chOff x="646" y="1412"/>
            <a:chExt cx="181" cy="299"/>
          </a:xfrm>
        </p:grpSpPr>
        <p:sp>
          <p:nvSpPr>
            <p:cNvPr id="26" name="Oval 104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7" name="AutoShape 105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8" name="Oval 106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29" name="Line 4"/>
          <p:cNvSpPr>
            <a:spLocks noChangeAspect="1" noChangeShapeType="1"/>
          </p:cNvSpPr>
          <p:nvPr/>
        </p:nvSpPr>
        <p:spPr bwMode="auto">
          <a:xfrm>
            <a:off x="11105237" y="3032709"/>
            <a:ext cx="1687976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Line 5"/>
          <p:cNvSpPr>
            <a:spLocks noChangeAspect="1" noChangeShapeType="1"/>
          </p:cNvSpPr>
          <p:nvPr/>
        </p:nvSpPr>
        <p:spPr bwMode="auto">
          <a:xfrm flipH="1">
            <a:off x="11090838" y="3253435"/>
            <a:ext cx="165191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10"/>
          <p:cNvSpPr txBox="1">
            <a:spLocks noChangeAspect="1" noChangeArrowheads="1"/>
          </p:cNvSpPr>
          <p:nvPr/>
        </p:nvSpPr>
        <p:spPr bwMode="auto">
          <a:xfrm>
            <a:off x="7070132" y="3978393"/>
            <a:ext cx="3366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>
                <a:solidFill>
                  <a:srgbClr val="62320F"/>
                </a:solidFill>
                <a:latin typeface="Times New Roman" panose="02020603050405020304" pitchFamily="18" charset="0"/>
              </a:rPr>
              <a:t>I-gameplay strategy(L</a:t>
            </a:r>
            <a:r>
              <a:rPr kumimoji="1" lang="en-US" altLang="ja-JP" sz="2400" b="1" baseline="-2500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0145749" y="3848997"/>
            <a:ext cx="376030" cy="1057526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589765" y="2710548"/>
            <a:ext cx="660141" cy="772282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194882" y="1804187"/>
            <a:ext cx="1353852" cy="1253098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2149533" y="1985795"/>
            <a:ext cx="564476" cy="1036398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13507008" y="2605539"/>
            <a:ext cx="689908" cy="876444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Oval 36"/>
          <p:cNvSpPr>
            <a:spLocks noChangeAspect="1" noChangeArrowheads="1"/>
          </p:cNvSpPr>
          <p:nvPr/>
        </p:nvSpPr>
        <p:spPr bwMode="auto">
          <a:xfrm rot="5400000">
            <a:off x="12746604" y="2991495"/>
            <a:ext cx="842130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 bwMode="auto">
          <a:xfrm>
            <a:off x="12945824" y="2645419"/>
            <a:ext cx="462626" cy="772350"/>
            <a:chOff x="646" y="1412"/>
            <a:chExt cx="181" cy="299"/>
          </a:xfrm>
        </p:grpSpPr>
        <p:sp>
          <p:nvSpPr>
            <p:cNvPr id="39" name="Oval 100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0" name="AutoShape 101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1" name="Oval 102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cxnSp>
        <p:nvCxnSpPr>
          <p:cNvPr id="42" name="AutoShape 18"/>
          <p:cNvCxnSpPr>
            <a:cxnSpLocks noChangeAspect="1" noChangeShapeType="1"/>
          </p:cNvCxnSpPr>
          <p:nvPr/>
        </p:nvCxnSpPr>
        <p:spPr bwMode="auto">
          <a:xfrm>
            <a:off x="13782328" y="3606154"/>
            <a:ext cx="427137" cy="998739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10"/>
          <p:cNvSpPr txBox="1">
            <a:spLocks noChangeAspect="1" noChangeArrowheads="1"/>
          </p:cNvSpPr>
          <p:nvPr/>
        </p:nvSpPr>
        <p:spPr bwMode="auto">
          <a:xfrm>
            <a:off x="13061554" y="4604893"/>
            <a:ext cx="343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I-gameplay strategy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4" name="Oval 3"/>
          <p:cNvSpPr>
            <a:spLocks noChangeAspect="1" noChangeArrowheads="1"/>
          </p:cNvSpPr>
          <p:nvPr/>
        </p:nvSpPr>
        <p:spPr bwMode="auto">
          <a:xfrm>
            <a:off x="416368" y="1895049"/>
            <a:ext cx="3814588" cy="3387950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5" name="Oval 4"/>
          <p:cNvSpPr>
            <a:spLocks noChangeAspect="1" noChangeArrowheads="1"/>
          </p:cNvSpPr>
          <p:nvPr/>
        </p:nvSpPr>
        <p:spPr bwMode="auto">
          <a:xfrm>
            <a:off x="562862" y="2713583"/>
            <a:ext cx="3474591" cy="1326685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46" name="Group 107"/>
          <p:cNvGrpSpPr>
            <a:grpSpLocks noChangeAspect="1"/>
          </p:cNvGrpSpPr>
          <p:nvPr/>
        </p:nvGrpSpPr>
        <p:grpSpPr bwMode="auto">
          <a:xfrm>
            <a:off x="2099885" y="3851025"/>
            <a:ext cx="462626" cy="772350"/>
            <a:chOff x="646" y="1412"/>
            <a:chExt cx="181" cy="299"/>
          </a:xfrm>
        </p:grpSpPr>
        <p:sp>
          <p:nvSpPr>
            <p:cNvPr id="47" name="Oval 108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8" name="AutoShape 109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9" name="Oval 110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50" name="Text Box 10"/>
          <p:cNvSpPr txBox="1">
            <a:spLocks noChangeAspect="1" noChangeArrowheads="1"/>
          </p:cNvSpPr>
          <p:nvPr/>
        </p:nvSpPr>
        <p:spPr bwMode="auto">
          <a:xfrm>
            <a:off x="-971574" y="4888531"/>
            <a:ext cx="30235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>
                <a:solidFill>
                  <a:srgbClr val="62320F"/>
                </a:solidFill>
                <a:latin typeface="Times New Roman" panose="02020603050405020304" pitchFamily="18" charset="0"/>
              </a:rPr>
              <a:t>individual</a:t>
            </a:r>
            <a:br>
              <a:rPr kumimoji="1" lang="en-US" altLang="ja-JP" sz="2400" b="1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sz="2400" b="1">
                <a:solidFill>
                  <a:srgbClr val="62320F"/>
                </a:solidFill>
                <a:latin typeface="Times New Roman" panose="02020603050405020304" pitchFamily="18" charset="0"/>
              </a:rPr>
              <a:t>motivational 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goal(L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1" name="Text Box 40"/>
          <p:cNvSpPr txBox="1">
            <a:spLocks noChangeAspect="1" noChangeArrowheads="1"/>
          </p:cNvSpPr>
          <p:nvPr/>
        </p:nvSpPr>
        <p:spPr bwMode="auto">
          <a:xfrm>
            <a:off x="3774674" y="2203179"/>
            <a:ext cx="21453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player role(L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2" name="Text Box 40"/>
          <p:cNvSpPr txBox="1">
            <a:spLocks noChangeAspect="1" noChangeArrowheads="1"/>
          </p:cNvSpPr>
          <p:nvPr/>
        </p:nvSpPr>
        <p:spPr bwMode="auto">
          <a:xfrm>
            <a:off x="-1610712" y="2276847"/>
            <a:ext cx="2156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FF99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player role(L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53" name="AutoShape 18"/>
          <p:cNvCxnSpPr>
            <a:cxnSpLocks noChangeAspect="1" noChangeShapeType="1"/>
          </p:cNvCxnSpPr>
          <p:nvPr/>
        </p:nvCxnSpPr>
        <p:spPr bwMode="auto">
          <a:xfrm rot="10800000" flipV="1">
            <a:off x="-880784" y="3649184"/>
            <a:ext cx="1158633" cy="395883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>
            <a:spLocks noChangeAspect="1" noChangeArrowheads="1"/>
          </p:cNvSpPr>
          <p:nvPr/>
        </p:nvSpPr>
        <p:spPr bwMode="auto">
          <a:xfrm>
            <a:off x="3367547" y="3506236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55" name="Oval 54"/>
          <p:cNvSpPr>
            <a:spLocks noChangeAspect="1" noChangeArrowheads="1"/>
          </p:cNvSpPr>
          <p:nvPr/>
        </p:nvSpPr>
        <p:spPr bwMode="auto">
          <a:xfrm>
            <a:off x="774175" y="3484444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57" name="Picture 56" descr="Untitled drawing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" y="3549505"/>
            <a:ext cx="284828" cy="3017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Oval 57"/>
          <p:cNvSpPr>
            <a:spLocks noChangeAspect="1" noChangeArrowheads="1"/>
          </p:cNvSpPr>
          <p:nvPr/>
        </p:nvSpPr>
        <p:spPr bwMode="auto">
          <a:xfrm rot="5400000">
            <a:off x="471442" y="3034526"/>
            <a:ext cx="842130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pic>
        <p:nvPicPr>
          <p:cNvPr id="59" name="Picture 58" descr="Untitled drawing (4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7" y="3645371"/>
            <a:ext cx="246577" cy="29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148" y="3666168"/>
            <a:ext cx="395070" cy="3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3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02" y="3383425"/>
            <a:ext cx="304042" cy="29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36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460" y="3381710"/>
            <a:ext cx="284111" cy="2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 Box 15"/>
          <p:cNvSpPr txBox="1">
            <a:spLocks noChangeAspect="1" noChangeArrowheads="1"/>
          </p:cNvSpPr>
          <p:nvPr/>
        </p:nvSpPr>
        <p:spPr bwMode="auto">
          <a:xfrm>
            <a:off x="2589358" y="1261798"/>
            <a:ext cx="25346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Y&lt;=I-goal(L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b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sz="22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ja-JP" sz="2200" b="1" i="1" dirty="0">
                <a:solidFill>
                  <a:srgbClr val="62320F"/>
                </a:solidFill>
                <a:latin typeface="Times New Roman" panose="02020603050405020304" pitchFamily="18" charset="0"/>
              </a:rPr>
              <a:t>learning strategy</a:t>
            </a:r>
            <a:r>
              <a:rPr kumimoji="1" lang="en-US" altLang="ja-JP" sz="22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4" name="Text Box 16"/>
          <p:cNvSpPr txBox="1">
            <a:spLocks noChangeAspect="1" noChangeArrowheads="1"/>
          </p:cNvSpPr>
          <p:nvPr/>
        </p:nvSpPr>
        <p:spPr bwMode="auto">
          <a:xfrm>
            <a:off x="-1754503" y="1300973"/>
            <a:ext cx="2978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motivational strategy</a:t>
            </a:r>
          </a:p>
        </p:txBody>
      </p:sp>
      <p:sp>
        <p:nvSpPr>
          <p:cNvPr id="65" name="Text Box 14"/>
          <p:cNvSpPr txBox="1">
            <a:spLocks noChangeAspect="1" noChangeArrowheads="1"/>
          </p:cNvSpPr>
          <p:nvPr/>
        </p:nvSpPr>
        <p:spPr bwMode="auto">
          <a:xfrm rot="311166">
            <a:off x="1194795" y="1175487"/>
            <a:ext cx="15508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b="1" i="1" dirty="0">
                <a:solidFill>
                  <a:srgbClr val="62320F"/>
                </a:solidFill>
                <a:latin typeface="Times New Roman" panose="02020603050405020304" pitchFamily="18" charset="0"/>
              </a:rPr>
              <a:t>enhance</a:t>
            </a:r>
          </a:p>
        </p:txBody>
      </p:sp>
      <p:cxnSp>
        <p:nvCxnSpPr>
          <p:cNvPr id="66" name="AutoShape 18"/>
          <p:cNvCxnSpPr>
            <a:cxnSpLocks noChangeAspect="1" noChangeShapeType="1"/>
          </p:cNvCxnSpPr>
          <p:nvPr/>
        </p:nvCxnSpPr>
        <p:spPr bwMode="auto">
          <a:xfrm>
            <a:off x="1338010" y="1531806"/>
            <a:ext cx="1251348" cy="145491"/>
          </a:xfrm>
          <a:prstGeom prst="straightConnector1">
            <a:avLst/>
          </a:prstGeom>
          <a:noFill/>
          <a:ln w="31750">
            <a:solidFill>
              <a:srgbClr val="5F5F5F"/>
            </a:solidFill>
            <a:prstDash val="dash"/>
            <a:miter lim="800000"/>
            <a:headEnd type="none" w="med" len="med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" name="Group 103"/>
          <p:cNvGrpSpPr>
            <a:grpSpLocks noChangeAspect="1"/>
          </p:cNvGrpSpPr>
          <p:nvPr/>
        </p:nvGrpSpPr>
        <p:grpSpPr bwMode="auto">
          <a:xfrm>
            <a:off x="755241" y="2706213"/>
            <a:ext cx="443024" cy="784113"/>
            <a:chOff x="646" y="1412"/>
            <a:chExt cx="181" cy="299"/>
          </a:xfrm>
        </p:grpSpPr>
        <p:sp>
          <p:nvSpPr>
            <p:cNvPr id="68" name="Oval 104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9" name="AutoShape 105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0" name="Oval 106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71" name="Line 4"/>
          <p:cNvSpPr>
            <a:spLocks noChangeAspect="1" noChangeShapeType="1"/>
          </p:cNvSpPr>
          <p:nvPr/>
        </p:nvSpPr>
        <p:spPr bwMode="auto">
          <a:xfrm>
            <a:off x="1484987" y="3099384"/>
            <a:ext cx="1687976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2" name="Line 5"/>
          <p:cNvSpPr>
            <a:spLocks noChangeAspect="1" noChangeShapeType="1"/>
          </p:cNvSpPr>
          <p:nvPr/>
        </p:nvSpPr>
        <p:spPr bwMode="auto">
          <a:xfrm flipH="1">
            <a:off x="1470588" y="3320110"/>
            <a:ext cx="165191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Text Box 10"/>
          <p:cNvSpPr txBox="1">
            <a:spLocks noChangeAspect="1" noChangeArrowheads="1"/>
          </p:cNvSpPr>
          <p:nvPr/>
        </p:nvSpPr>
        <p:spPr bwMode="auto">
          <a:xfrm>
            <a:off x="-2505576" y="3977336"/>
            <a:ext cx="32207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individual</a:t>
            </a:r>
            <a:b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gameplay strategy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25499" y="3915672"/>
            <a:ext cx="376030" cy="1057526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-30485" y="2777223"/>
            <a:ext cx="660141" cy="772282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74632" y="1870862"/>
            <a:ext cx="1353852" cy="1253098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529283" y="2052470"/>
            <a:ext cx="564476" cy="1036398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3886758" y="2672214"/>
            <a:ext cx="689908" cy="876444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Oval 78"/>
          <p:cNvSpPr>
            <a:spLocks noChangeAspect="1" noChangeArrowheads="1"/>
          </p:cNvSpPr>
          <p:nvPr/>
        </p:nvSpPr>
        <p:spPr bwMode="auto">
          <a:xfrm rot="5400000">
            <a:off x="3126354" y="3058170"/>
            <a:ext cx="842130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 bwMode="auto">
          <a:xfrm>
            <a:off x="3325574" y="2712094"/>
            <a:ext cx="462626" cy="772350"/>
            <a:chOff x="646" y="1412"/>
            <a:chExt cx="181" cy="299"/>
          </a:xfrm>
        </p:grpSpPr>
        <p:sp>
          <p:nvSpPr>
            <p:cNvPr id="81" name="Oval 100"/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2" name="AutoShape 101"/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3" name="Oval 102"/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cxnSp>
        <p:nvCxnSpPr>
          <p:cNvPr id="84" name="AutoShape 18"/>
          <p:cNvCxnSpPr>
            <a:cxnSpLocks noChangeAspect="1" noChangeShapeType="1"/>
          </p:cNvCxnSpPr>
          <p:nvPr/>
        </p:nvCxnSpPr>
        <p:spPr bwMode="auto">
          <a:xfrm>
            <a:off x="4162078" y="3672829"/>
            <a:ext cx="427137" cy="998739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 Box 10"/>
          <p:cNvSpPr txBox="1">
            <a:spLocks noChangeAspect="1" noChangeArrowheads="1"/>
          </p:cNvSpPr>
          <p:nvPr/>
        </p:nvSpPr>
        <p:spPr bwMode="auto">
          <a:xfrm>
            <a:off x="2986966" y="4603836"/>
            <a:ext cx="32095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individual</a:t>
            </a:r>
            <a:b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gameplay strategy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5484391" y="2881221"/>
            <a:ext cx="2429330" cy="880180"/>
            <a:chOff x="8126782" y="3046727"/>
            <a:chExt cx="2429330" cy="880180"/>
          </a:xfrm>
        </p:grpSpPr>
        <p:sp useBgFill="1">
          <p:nvSpPr>
            <p:cNvPr id="87" name="Rectangle 86"/>
            <p:cNvSpPr/>
            <p:nvPr/>
          </p:nvSpPr>
          <p:spPr>
            <a:xfrm>
              <a:off x="8126782" y="3046727"/>
              <a:ext cx="2429330" cy="88018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8" name="Picture 87" descr="Untitled drawing (4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180" y="3526728"/>
              <a:ext cx="180728" cy="172782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8527083" y="3477743"/>
              <a:ext cx="19143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i="1" dirty="0">
                  <a:latin typeface="Times New Roman" panose="02020603050405020304" pitchFamily="18" charset="0"/>
                </a:rPr>
                <a:t>Game elements</a:t>
              </a:r>
            </a:p>
          </p:txBody>
        </p:sp>
        <p:sp useBgFill="1">
          <p:nvSpPr>
            <p:cNvPr id="90" name="TextBox 89"/>
            <p:cNvSpPr txBox="1"/>
            <p:nvPr/>
          </p:nvSpPr>
          <p:spPr>
            <a:xfrm>
              <a:off x="8554543" y="3091098"/>
              <a:ext cx="1559209" cy="43088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i="1" dirty="0">
                  <a:latin typeface="Times New Roman" panose="02020603050405020304" pitchFamily="18" charset="0"/>
                </a:rPr>
                <a:t>Player roles</a:t>
              </a:r>
            </a:p>
          </p:txBody>
        </p:sp>
        <p:pic>
          <p:nvPicPr>
            <p:cNvPr id="91" name="Picture 90" descr="300px-French_suits.sv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46" y="3104828"/>
              <a:ext cx="338554" cy="338554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5533" y="3544397"/>
              <a:ext cx="144301" cy="13092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0706" y="3699510"/>
              <a:ext cx="146343" cy="14853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3180" y="3682476"/>
              <a:ext cx="204100" cy="164667"/>
            </a:xfrm>
            <a:prstGeom prst="rect">
              <a:avLst/>
            </a:prstGeom>
          </p:spPr>
        </p:pic>
      </p:grpSp>
      <p:pic>
        <p:nvPicPr>
          <p:cNvPr id="95" name="Picture 94" descr="300px-French_suits.svg.png">
            <a:extLst>
              <a:ext uri="{FF2B5EF4-FFF2-40B4-BE49-F238E27FC236}">
                <a16:creationId xmlns:a16="http://schemas.microsoft.com/office/drawing/2014/main" id="{FC1BA055-6047-2F49-9B8E-C2ECDAFCD8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8" t="46643" b="-1"/>
          <a:stretch/>
        </p:blipFill>
        <p:spPr>
          <a:xfrm>
            <a:off x="13374623" y="3497113"/>
            <a:ext cx="257945" cy="271028"/>
          </a:xfrm>
          <a:prstGeom prst="rect">
            <a:avLst/>
          </a:prstGeom>
        </p:spPr>
      </p:pic>
      <p:pic>
        <p:nvPicPr>
          <p:cNvPr id="96" name="Picture 95" descr="300px-French_suits.svg.png">
            <a:extLst>
              <a:ext uri="{FF2B5EF4-FFF2-40B4-BE49-F238E27FC236}">
                <a16:creationId xmlns:a16="http://schemas.microsoft.com/office/drawing/2014/main" id="{2B34E5F3-77F3-0140-BF5F-F292919ADF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8" t="46643" b="-1"/>
          <a:stretch/>
        </p:blipFill>
        <p:spPr>
          <a:xfrm>
            <a:off x="3734093" y="3534848"/>
            <a:ext cx="257945" cy="2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DF87C9-3AFF-D74F-A2A4-D27CCC62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03350"/>
            <a:ext cx="12115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" y="1340004"/>
            <a:ext cx="11745591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164D1-8951-9441-AB2D-93092A4B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97" y="4401475"/>
            <a:ext cx="1801683" cy="253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F61C5-2B63-6747-BDF2-2788CFCE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57" y="3971870"/>
            <a:ext cx="1801683" cy="2538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C7FF377-B3EA-DE46-A319-4C57B210AE6F}"/>
              </a:ext>
            </a:extLst>
          </p:cNvPr>
          <p:cNvGrpSpPr/>
          <p:nvPr/>
        </p:nvGrpSpPr>
        <p:grpSpPr>
          <a:xfrm>
            <a:off x="257176" y="758527"/>
            <a:ext cx="12192000" cy="5598120"/>
            <a:chOff x="0" y="701378"/>
            <a:chExt cx="12192000" cy="5598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FB873B-C810-EE47-BA87-E77CF8E6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1378"/>
              <a:ext cx="12192000" cy="5598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796CB0-4D74-4C47-AD66-F4437B519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397" y="4472913"/>
              <a:ext cx="1801683" cy="25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BE991E-8665-7E40-9D05-CF943FA0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357" y="4043308"/>
              <a:ext cx="1801683" cy="25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13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E0CCD-EE91-EB40-BFF3-8C370CAE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0" t="16741" r="20870" b="6244"/>
          <a:stretch/>
        </p:blipFill>
        <p:spPr>
          <a:xfrm>
            <a:off x="2089002" y="0"/>
            <a:ext cx="7736116" cy="5281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9EAA85-FE42-9248-B3AC-BDF820AF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0" t="56614" r="20870" b="16338"/>
          <a:stretch/>
        </p:blipFill>
        <p:spPr>
          <a:xfrm>
            <a:off x="2054167" y="5267235"/>
            <a:ext cx="7736117" cy="18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53039</TotalTime>
  <Words>142</Words>
  <Application>Microsoft Macintosh PowerPoint</Application>
  <PresentationFormat>Widescreen</PresentationFormat>
  <Paragraphs>56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游ゴシック</vt:lpstr>
      <vt:lpstr>Arial</vt:lpstr>
      <vt:lpstr>Calibri</vt:lpstr>
      <vt:lpstr>Calibri Light</vt:lpstr>
      <vt:lpstr>HGS創英角ﾎﾟｯﾌﾟ体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Geiser Chalco</cp:lastModifiedBy>
  <cp:revision>308</cp:revision>
  <dcterms:created xsi:type="dcterms:W3CDTF">2017-02-15T04:42:16Z</dcterms:created>
  <dcterms:modified xsi:type="dcterms:W3CDTF">2018-08-09T01:06:40Z</dcterms:modified>
</cp:coreProperties>
</file>